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319" r:id="rId4"/>
    <p:sldId id="318" r:id="rId5"/>
    <p:sldId id="279" r:id="rId6"/>
    <p:sldId id="315" r:id="rId7"/>
    <p:sldId id="316" r:id="rId8"/>
    <p:sldId id="317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33" r:id="rId18"/>
    <p:sldId id="304" r:id="rId19"/>
    <p:sldId id="314" r:id="rId20"/>
    <p:sldId id="306" r:id="rId21"/>
    <p:sldId id="308" r:id="rId22"/>
    <p:sldId id="311" r:id="rId23"/>
    <p:sldId id="309" r:id="rId24"/>
    <p:sldId id="336" r:id="rId25"/>
    <p:sldId id="312" r:id="rId26"/>
    <p:sldId id="291" r:id="rId27"/>
    <p:sldId id="282" r:id="rId28"/>
    <p:sldId id="294" r:id="rId29"/>
    <p:sldId id="330" r:id="rId30"/>
    <p:sldId id="334" r:id="rId31"/>
    <p:sldId id="335" r:id="rId32"/>
    <p:sldId id="292" r:id="rId33"/>
    <p:sldId id="331" r:id="rId34"/>
    <p:sldId id="310" r:id="rId35"/>
    <p:sldId id="332" r:id="rId36"/>
    <p:sldId id="299" r:id="rId37"/>
    <p:sldId id="288" r:id="rId38"/>
    <p:sldId id="337" r:id="rId39"/>
    <p:sldId id="338" r:id="rId40"/>
    <p:sldId id="278" r:id="rId41"/>
    <p:sldId id="32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735" autoAdjust="0"/>
  </p:normalViewPr>
  <p:slideViewPr>
    <p:cSldViewPr snapToGrid="0" snapToObjects="1">
      <p:cViewPr varScale="1">
        <p:scale>
          <a:sx n="138" d="100"/>
          <a:sy n="138" d="100"/>
        </p:scale>
        <p:origin x="-96" y="-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C81B0-C248-894F-972A-EF9F8033D23C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EE856-6D1D-474A-A87F-9562A53E5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7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33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things:</a:t>
            </a:r>
            <a:r>
              <a:rPr lang="zh-CN" altLang="en-US" dirty="0" smtClean="0"/>
              <a:t> </a:t>
            </a: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steps</a:t>
            </a:r>
            <a:r>
              <a:rPr lang="zh-CN" altLang="en-US" dirty="0" smtClean="0"/>
              <a:t> </a:t>
            </a:r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store.</a:t>
            </a:r>
          </a:p>
          <a:p>
            <a:r>
              <a:rPr lang="en-US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smtClean="0"/>
              <a:t>well.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95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things:</a:t>
            </a:r>
            <a:r>
              <a:rPr lang="zh-CN" altLang="en-US" dirty="0" smtClean="0"/>
              <a:t> </a:t>
            </a: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steps</a:t>
            </a:r>
            <a:r>
              <a:rPr lang="zh-CN" altLang="en-US" dirty="0" smtClean="0"/>
              <a:t> </a:t>
            </a:r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store.</a:t>
            </a:r>
          </a:p>
          <a:p>
            <a:r>
              <a:rPr lang="en-US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smtClean="0"/>
              <a:t>well.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95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b="1">
                <a:latin typeface="Arial" charset="0"/>
                <a:cs typeface="Arial" charset="0"/>
              </a:rPr>
              <a:t>Fig. 1. </a:t>
            </a:r>
            <a:r>
              <a:rPr lang="en-US">
                <a:latin typeface="Arial" charset="0"/>
                <a:cs typeface="Arial" charset="0"/>
              </a:rPr>
              <a:t>(A) Precision and recall by amount of variation for 4 datasets, by polymorphism: (number of SNPs, Indel size). (X, Y): reads/read pairs containing X SNPs, where the larges indel is of size Y, as well as errors. (B) Running times (in min) of each tool on 6 × 10&lt;sup&gt;6&lt;/sup&gt; reads from each dataset while utilizing an 8 core 3.0 GHz Intel Xeon machine with 16 GB RAM.
</a:t>
            </a:r>
          </a:p>
        </p:txBody>
      </p:sp>
      <p:sp>
        <p:nvSpPr>
          <p:cNvPr id="174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4F7E97F-FBDA-A745-A7F3-E756A2F6FB7D}" type="slidenum">
              <a:rPr lang="en-US" sz="1200"/>
              <a:pPr algn="r"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b="1">
                <a:latin typeface="Arial" charset="0"/>
                <a:cs typeface="Arial" charset="0"/>
              </a:rPr>
              <a:t>Fig. 1. </a:t>
            </a:r>
            <a:r>
              <a:rPr lang="en-US">
                <a:latin typeface="Arial" charset="0"/>
                <a:cs typeface="Arial" charset="0"/>
              </a:rPr>
              <a:t>(A) Precision and recall by amount of variation for 4 datasets, by polymorphism: (number of SNPs, Indel size). (X, Y): reads/read pairs containing X SNPs, where the larges indel is of size Y, as well as errors. (B) Running times (in min) of each tool on 6 × 10&lt;sup&gt;6&lt;/sup&gt; reads from each dataset while utilizing an 8 core 3.0 GHz Intel Xeon machine with 16 GB RAM.
</a:t>
            </a:r>
          </a:p>
        </p:txBody>
      </p:sp>
      <p:sp>
        <p:nvSpPr>
          <p:cNvPr id="174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4F7E97F-FBDA-A745-A7F3-E756A2F6FB7D}" type="slidenum">
              <a:rPr lang="en-US" sz="1200"/>
              <a:pPr algn="r" eaLnBrk="1" hangingPunct="1"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describe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</a:p>
          <a:p>
            <a:pPr marL="228600" indent="-228600">
              <a:buAutoNum type="arabicPeriod"/>
            </a:pPr>
            <a:r>
              <a:rPr lang="en-US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else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guy</a:t>
            </a:r>
            <a:r>
              <a:rPr lang="zh-CN" altLang="en-US" dirty="0" smtClean="0"/>
              <a:t> </a:t>
            </a:r>
            <a:r>
              <a:rPr lang="en-US" altLang="zh-CN" dirty="0" smtClean="0"/>
              <a:t>do?</a:t>
            </a:r>
          </a:p>
          <a:p>
            <a:pPr marL="228600" indent="-228600">
              <a:buAutoNum type="arabicPeriod"/>
            </a:pPr>
            <a:r>
              <a:rPr lang="en-US" altLang="zh-CN" dirty="0" err="1" smtClean="0"/>
              <a:t>Techonology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important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94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use?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.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E856-6D1D-474A-A87F-9562A53E55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6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4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5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09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5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7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5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9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0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4A4BC-9969-B34F-B8D6-ED3D07F43D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AC8E4-4334-5648-A17C-FB06DFBE7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0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Bioinformatics</a:t>
            </a:r>
            <a:r>
              <a:rPr lang="zh-CN" altLang="en-US" dirty="0" smtClean="0"/>
              <a:t> </a:t>
            </a:r>
            <a:r>
              <a:rPr lang="zh-CN" altLang="zh-CN" dirty="0" smtClean="0"/>
              <a:t>（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生物信息学</a:t>
            </a:r>
            <a:r>
              <a:rPr lang="zh-CN" altLang="en-US" dirty="0" smtClean="0"/>
              <a:t>）</a:t>
            </a:r>
            <a:br>
              <a:rPr lang="zh-CN" altLang="en-US" dirty="0" smtClean="0"/>
            </a:br>
            <a:r>
              <a:rPr lang="en-US" altLang="zh-CN" dirty="0" smtClean="0"/>
              <a:t>BME1063.01</a:t>
            </a:r>
            <a:br>
              <a:rPr lang="en-US" altLang="zh-CN" dirty="0" smtClean="0"/>
            </a:br>
            <a:r>
              <a:rPr lang="en-US" altLang="zh-CN" dirty="0" smtClean="0"/>
              <a:t>Lecture2 Class2 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08206"/>
            <a:ext cx="6400800" cy="1530593"/>
          </a:xfrm>
        </p:spPr>
        <p:txBody>
          <a:bodyPr/>
          <a:lstStyle/>
          <a:p>
            <a:r>
              <a:rPr lang="zh-CN" altLang="en-US" dirty="0" smtClean="0"/>
              <a:t>张力烨</a:t>
            </a:r>
          </a:p>
        </p:txBody>
      </p:sp>
    </p:spTree>
    <p:extLst>
      <p:ext uri="{BB962C8B-B14F-4D97-AF65-F5344CB8AC3E}">
        <p14:creationId xmlns:p14="http://schemas.microsoft.com/office/powerpoint/2010/main" val="339210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Solution: walk back to the end 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4 at 12.55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514"/>
            <a:ext cx="9144000" cy="568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18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Solution: store the whole reference offset in memory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24 at 12.56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161"/>
            <a:ext cx="9144000" cy="56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2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49874"/>
            <a:ext cx="91440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Solution: hybrid solution to achieve balance in speed and memory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4 at 12.57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78"/>
            <a:ext cx="9144000" cy="52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6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Non-perfect map with BWT: Backtrack 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24 at 1.05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588"/>
            <a:ext cx="9144000" cy="50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7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36506"/>
            <a:ext cx="91440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Backtrack may fail when incorrect backtrack </a:t>
            </a:r>
            <a:r>
              <a:rPr lang="en-US" sz="3200" b="1" dirty="0" err="1" smtClean="0">
                <a:latin typeface="Times New Roman"/>
                <a:cs typeface="Times New Roman"/>
              </a:rPr>
              <a:t>nt</a:t>
            </a:r>
            <a:r>
              <a:rPr lang="en-US" sz="3200" b="1" dirty="0" smtClean="0">
                <a:latin typeface="Times New Roman"/>
                <a:cs typeface="Times New Roman"/>
              </a:rPr>
              <a:t> is used  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4 at 1.0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8636"/>
            <a:ext cx="9144000" cy="53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7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Test: try to backtrack yourself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4 at 1.15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836"/>
            <a:ext cx="9144000" cy="20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7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Did you get all these solutions?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24 at 1.16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818"/>
            <a:ext cx="9144000" cy="491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Practical optimization for backtrack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4 at 1.21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718"/>
            <a:ext cx="9144000" cy="55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3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156320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Different version of BWA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8081" y="6605828"/>
            <a:ext cx="25010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http://bio-</a:t>
            </a:r>
            <a:r>
              <a:rPr lang="en-US" sz="1000" dirty="0" err="1">
                <a:latin typeface="Times New Roman"/>
                <a:cs typeface="Times New Roman"/>
              </a:rPr>
              <a:t>bwa.sourceforge.net</a:t>
            </a:r>
            <a:r>
              <a:rPr lang="en-US" sz="1000" dirty="0">
                <a:latin typeface="Times New Roman"/>
                <a:cs typeface="Times New Roman"/>
              </a:rPr>
              <a:t>/</a:t>
            </a:r>
            <a:r>
              <a:rPr lang="en-US" sz="1000" dirty="0" err="1">
                <a:latin typeface="Times New Roman"/>
                <a:cs typeface="Times New Roman"/>
              </a:rPr>
              <a:t>bwa.shtml</a:t>
            </a:r>
            <a:endParaRPr lang="en-US" sz="1000" dirty="0">
              <a:latin typeface="Times New Roman"/>
              <a:cs typeface="Times New Roman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120379"/>
              </p:ext>
            </p:extLst>
          </p:nvPr>
        </p:nvGraphicFramePr>
        <p:xfrm>
          <a:off x="185195" y="1772792"/>
          <a:ext cx="6018836" cy="34926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6136"/>
                <a:gridCol w="3662700"/>
              </a:tblGrid>
              <a:tr h="87192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Times New Roman"/>
                          <a:cs typeface="Times New Roman"/>
                        </a:rPr>
                        <a:t>Type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Times New Roman"/>
                          <a:cs typeface="Times New Roman"/>
                        </a:rPr>
                        <a:t>When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use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it?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871920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BWA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backtrack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Read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length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&lt;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70nt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871920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BWA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MEM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Most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other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cases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876909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BWA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SW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When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gaps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lang="zh-CN" altLang="en-US" sz="24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frequent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0412_Heng-Li-Expo2012-1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57" y="2118771"/>
            <a:ext cx="1929897" cy="28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36008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Performance comparison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38136" y="6605828"/>
            <a:ext cx="1805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Li et al. Bioinformatics, 2009 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7-09-24 at 10.21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9" y="588345"/>
            <a:ext cx="6007850" cy="62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5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week2.class2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/>
                <a:cs typeface="Times New Roman"/>
              </a:rPr>
              <a:t>1</a:t>
            </a:r>
            <a:r>
              <a:rPr lang="zh-CN" altLang="en-US" dirty="0" smtClean="0">
                <a:latin typeface="Times New Roman"/>
                <a:cs typeface="Times New Roman"/>
              </a:rPr>
              <a:t>. </a:t>
            </a:r>
            <a:r>
              <a:rPr lang="en-US" altLang="zh-CN" dirty="0" smtClean="0">
                <a:latin typeface="Times New Roman"/>
                <a:cs typeface="Times New Roman"/>
              </a:rPr>
              <a:t>Introduction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about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the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short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read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alignment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algorithm</a:t>
            </a:r>
            <a:r>
              <a:rPr lang="x-none" altLang="zh-CN" dirty="0" smtClean="0">
                <a:latin typeface="Times New Roman"/>
                <a:cs typeface="Times New Roman"/>
              </a:rPr>
              <a:t> </a:t>
            </a:r>
            <a:endParaRPr lang="en-US" altLang="zh-CN" dirty="0" smtClean="0">
              <a:latin typeface="Times New Roman"/>
              <a:cs typeface="Times New Roman"/>
            </a:endParaRPr>
          </a:p>
          <a:p>
            <a:r>
              <a:rPr lang="zh-CN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2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.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about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quality control on sequencing data in general</a:t>
            </a:r>
          </a:p>
        </p:txBody>
      </p:sp>
    </p:spTree>
    <p:extLst>
      <p:ext uri="{BB962C8B-B14F-4D97-AF65-F5344CB8AC3E}">
        <p14:creationId xmlns:p14="http://schemas.microsoft.com/office/powerpoint/2010/main" val="420903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156320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Standard alignment output format: SAM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99163" y="6611779"/>
            <a:ext cx="6448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SAM 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6" name="Picture 5" descr="Screen Shot 2017-09-24 at 9.08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444"/>
            <a:ext cx="9144000" cy="3106335"/>
          </a:xfrm>
          <a:prstGeom prst="rect">
            <a:avLst/>
          </a:prstGeom>
        </p:spPr>
      </p:pic>
      <p:pic>
        <p:nvPicPr>
          <p:cNvPr id="8" name="Picture 7" descr="Screen Shot 2017-09-24 at 9.41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620"/>
            <a:ext cx="9144000" cy="260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63710"/>
            <a:ext cx="8229600" cy="605319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Times New Roman"/>
                <a:cs typeface="Times New Roman"/>
              </a:rPr>
              <a:t>SAM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FLAG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number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24 at 9.25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2994"/>
            <a:ext cx="9144000" cy="3855006"/>
          </a:xfrm>
          <a:prstGeom prst="rect">
            <a:avLst/>
          </a:prstGeom>
        </p:spPr>
      </p:pic>
      <p:pic>
        <p:nvPicPr>
          <p:cNvPr id="7" name="Picture 6" descr="Screen Shot 2017-09-24 at 9.26.36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4"/>
          <a:stretch/>
        </p:blipFill>
        <p:spPr>
          <a:xfrm>
            <a:off x="0" y="814791"/>
            <a:ext cx="9144000" cy="2346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21989" y="695489"/>
            <a:ext cx="701095" cy="45550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52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63710"/>
            <a:ext cx="8229600" cy="605319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Times New Roman"/>
                <a:cs typeface="Times New Roman"/>
              </a:rPr>
              <a:t>SAM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CIGAR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string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7" name="Picture 6" descr="Screen Shot 2017-09-24 at 9.26.3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4"/>
          <a:stretch/>
        </p:blipFill>
        <p:spPr>
          <a:xfrm>
            <a:off x="0" y="814791"/>
            <a:ext cx="9144000" cy="2346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50333" y="1111303"/>
            <a:ext cx="1029218" cy="34397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7-09-24 at 9.44.16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/>
          <a:stretch/>
        </p:blipFill>
        <p:spPr>
          <a:xfrm>
            <a:off x="66142" y="3309472"/>
            <a:ext cx="9024946" cy="35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1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54" y="156320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Common Tools to work with SAM/BAM file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72099" y="6611779"/>
            <a:ext cx="38130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http://</a:t>
            </a:r>
            <a:r>
              <a:rPr lang="en-US" sz="1000" dirty="0" err="1">
                <a:latin typeface="Times New Roman"/>
                <a:cs typeface="Times New Roman"/>
              </a:rPr>
              <a:t>www.htslib.org</a:t>
            </a:r>
            <a:r>
              <a:rPr lang="en-US" sz="1000" dirty="0">
                <a:latin typeface="Times New Roman"/>
                <a:cs typeface="Times New Roman"/>
              </a:rPr>
              <a:t>/doc/</a:t>
            </a:r>
            <a:r>
              <a:rPr lang="en-US" sz="1000" dirty="0" err="1">
                <a:latin typeface="Times New Roman"/>
                <a:cs typeface="Times New Roman"/>
              </a:rPr>
              <a:t>samtools.html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2950" y="1136185"/>
            <a:ext cx="8686801" cy="522132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s</a:t>
            </a:r>
            <a:r>
              <a:rPr lang="en-US" dirty="0" err="1" smtClean="0">
                <a:latin typeface="Times New Roman"/>
                <a:cs typeface="Times New Roman"/>
              </a:rPr>
              <a:t>amtools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view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in1</a:t>
            </a:r>
            <a:r>
              <a:rPr lang="en-US" dirty="0" smtClean="0">
                <a:latin typeface="Times New Roman"/>
                <a:cs typeface="Times New Roman"/>
              </a:rPr>
              <a:t>.bam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|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more</a:t>
            </a:r>
          </a:p>
          <a:p>
            <a:r>
              <a:rPr lang="en-US" altLang="zh-CN" dirty="0" err="1">
                <a:latin typeface="Times New Roman"/>
                <a:cs typeface="Times New Roman"/>
              </a:rPr>
              <a:t>samtools</a:t>
            </a:r>
            <a:r>
              <a:rPr lang="en-US" altLang="zh-CN" dirty="0">
                <a:latin typeface="Times New Roman"/>
                <a:cs typeface="Times New Roman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/>
                <a:cs typeface="Times New Roman"/>
              </a:rPr>
              <a:t>view</a:t>
            </a:r>
            <a:r>
              <a:rPr lang="en-US" altLang="zh-CN" dirty="0">
                <a:latin typeface="Times New Roman"/>
                <a:cs typeface="Times New Roman"/>
              </a:rPr>
              <a:t> </a:t>
            </a:r>
            <a:r>
              <a:rPr lang="en-US" altLang="zh-CN" dirty="0" err="1">
                <a:latin typeface="Times New Roman"/>
                <a:cs typeface="Times New Roman"/>
              </a:rPr>
              <a:t>aln.sorted.bam</a:t>
            </a:r>
            <a:r>
              <a:rPr lang="en-US" altLang="zh-CN" dirty="0">
                <a:latin typeface="Times New Roman"/>
                <a:cs typeface="Times New Roman"/>
              </a:rPr>
              <a:t> chr2:</a:t>
            </a:r>
            <a:r>
              <a:rPr lang="en-US" altLang="zh-CN" dirty="0" smtClean="0">
                <a:latin typeface="Times New Roman"/>
                <a:cs typeface="Times New Roman"/>
              </a:rPr>
              <a:t>20,100-20,200</a:t>
            </a: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err="1" smtClean="0">
                <a:latin typeface="Times New Roman"/>
                <a:cs typeface="Times New Roman"/>
              </a:rPr>
              <a:t>samtools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sort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-@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zh-CN" altLang="zh-CN" dirty="0" smtClean="0">
                <a:latin typeface="Times New Roman"/>
                <a:cs typeface="Times New Roman"/>
              </a:rPr>
              <a:t>1</a:t>
            </a:r>
            <a:r>
              <a:rPr lang="en-US" altLang="zh-CN" dirty="0" smtClean="0">
                <a:latin typeface="Times New Roman"/>
                <a:cs typeface="Times New Roman"/>
              </a:rPr>
              <a:t>0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-</a:t>
            </a:r>
            <a:r>
              <a:rPr lang="en-US" dirty="0">
                <a:latin typeface="Times New Roman"/>
                <a:cs typeface="Times New Roman"/>
              </a:rPr>
              <a:t>T /</a:t>
            </a:r>
            <a:r>
              <a:rPr lang="en-US" dirty="0" err="1">
                <a:latin typeface="Times New Roman"/>
                <a:cs typeface="Times New Roman"/>
              </a:rPr>
              <a:t>tmp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dirty="0" err="1">
                <a:latin typeface="Times New Roman"/>
                <a:cs typeface="Times New Roman"/>
              </a:rPr>
              <a:t>aln.sorted</a:t>
            </a:r>
            <a:r>
              <a:rPr lang="en-US" dirty="0">
                <a:latin typeface="Times New Roman"/>
                <a:cs typeface="Times New Roman"/>
              </a:rPr>
              <a:t> -o </a:t>
            </a:r>
            <a:r>
              <a:rPr lang="en-US" dirty="0" err="1">
                <a:latin typeface="Times New Roman"/>
                <a:cs typeface="Times New Roman"/>
              </a:rPr>
              <a:t>aln.sorted.bam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aln.bam</a:t>
            </a:r>
            <a:endParaRPr lang="en-US" dirty="0" smtClean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err="1" smtClean="0">
                <a:latin typeface="Times New Roman"/>
                <a:cs typeface="Times New Roman"/>
              </a:rPr>
              <a:t>samtools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index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aln.sorted.bam</a:t>
            </a:r>
            <a:endParaRPr lang="en-US" dirty="0" smtClean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err="1" smtClean="0">
                <a:latin typeface="Times New Roman"/>
                <a:cs typeface="Times New Roman"/>
              </a:rPr>
              <a:t>samtools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mpileup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-</a:t>
            </a:r>
            <a:r>
              <a:rPr lang="en-US" dirty="0" err="1">
                <a:latin typeface="Times New Roman"/>
                <a:cs typeface="Times New Roman"/>
              </a:rPr>
              <a:t>gf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ref.fasta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in1</a:t>
            </a:r>
            <a:r>
              <a:rPr lang="en-US" dirty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bam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altLang="zh-CN" dirty="0" err="1">
                <a:latin typeface="Times New Roman"/>
                <a:cs typeface="Times New Roman"/>
              </a:rPr>
              <a:t>samtools</a:t>
            </a:r>
            <a:r>
              <a:rPr lang="en-US" altLang="zh-CN" dirty="0">
                <a:latin typeface="Times New Roman"/>
                <a:cs typeface="Times New Roman"/>
              </a:rPr>
              <a:t> </a:t>
            </a:r>
            <a:r>
              <a:rPr lang="en-US" altLang="zh-CN" b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tview</a:t>
            </a:r>
            <a:r>
              <a:rPr lang="en-US" altLang="zh-CN" dirty="0" smtClean="0">
                <a:latin typeface="Times New Roman"/>
                <a:cs typeface="Times New Roman"/>
              </a:rPr>
              <a:t> </a:t>
            </a:r>
            <a:r>
              <a:rPr lang="en-US" altLang="zh-CN" dirty="0" err="1">
                <a:latin typeface="Times New Roman"/>
                <a:cs typeface="Times New Roman"/>
              </a:rPr>
              <a:t>aln.sorted.bam</a:t>
            </a:r>
            <a:r>
              <a:rPr lang="en-US" altLang="zh-CN" dirty="0">
                <a:latin typeface="Times New Roman"/>
                <a:cs typeface="Times New Roman"/>
              </a:rPr>
              <a:t> chr2:20,100-20,200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2359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9-25 at 10.57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761"/>
            <a:ext cx="9144000" cy="566943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5254" y="156320"/>
            <a:ext cx="8229600" cy="605319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View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alignment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information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organized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by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the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coordinate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on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the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server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with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err="1" smtClean="0">
                <a:latin typeface="Times New Roman"/>
                <a:cs typeface="Times New Roman"/>
              </a:rPr>
              <a:t>samtools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endParaRPr lang="en-U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578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156320"/>
            <a:ext cx="8229600" cy="60531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IGV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genome</a:t>
            </a:r>
            <a:r>
              <a:rPr lang="zh-CN" altLang="en-US" sz="3200" dirty="0" smtClean="0">
                <a:latin typeface="Times New Roman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cs typeface="Times New Roman"/>
              </a:rPr>
              <a:t>browser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6" name="Picture 5" descr="IGV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370"/>
            <a:ext cx="9144000" cy="55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4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week2.class1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1</a:t>
            </a:r>
            <a:r>
              <a:rPr lang="zh-CN" altLang="en-US" dirty="0" smtClean="0">
                <a:solidFill>
                  <a:srgbClr val="D9D9D9"/>
                </a:solidFill>
                <a:latin typeface="Times New Roman"/>
                <a:cs typeface="Times New Roman"/>
              </a:rPr>
              <a:t>. </a:t>
            </a:r>
            <a:r>
              <a:rPr lang="en-US" altLang="zh-CN" dirty="0">
                <a:solidFill>
                  <a:srgbClr val="D9D9D9"/>
                </a:solidFill>
                <a:latin typeface="Times New Roman"/>
                <a:cs typeface="Times New Roman"/>
              </a:rPr>
              <a:t>Introduction</a:t>
            </a:r>
            <a:r>
              <a:rPr lang="zh-CN" altLang="en-US" dirty="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imes New Roman"/>
                <a:cs typeface="Times New Roman"/>
              </a:rPr>
              <a:t>about</a:t>
            </a:r>
            <a:r>
              <a:rPr lang="zh-CN" altLang="en-US" dirty="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imes New Roman"/>
                <a:cs typeface="Times New Roman"/>
              </a:rPr>
              <a:t>the</a:t>
            </a:r>
            <a:r>
              <a:rPr lang="zh-CN" altLang="en-US" dirty="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imes New Roman"/>
                <a:cs typeface="Times New Roman"/>
              </a:rPr>
              <a:t>short</a:t>
            </a:r>
            <a:r>
              <a:rPr lang="zh-CN" altLang="en-US" dirty="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imes New Roman"/>
                <a:cs typeface="Times New Roman"/>
              </a:rPr>
              <a:t>read</a:t>
            </a:r>
            <a:r>
              <a:rPr lang="zh-CN" altLang="en-US" dirty="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imes New Roman"/>
                <a:cs typeface="Times New Roman"/>
              </a:rPr>
              <a:t>alignment</a:t>
            </a:r>
            <a:r>
              <a:rPr lang="zh-CN" altLang="en-US" dirty="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imes New Roman"/>
                <a:cs typeface="Times New Roman"/>
              </a:rPr>
              <a:t>algorithm</a:t>
            </a:r>
            <a:r>
              <a:rPr lang="x-none" altLang="zh-CN" dirty="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endParaRPr lang="en-US" altLang="zh-CN" dirty="0" smtClean="0">
              <a:solidFill>
                <a:srgbClr val="D9D9D9"/>
              </a:solidFill>
              <a:latin typeface="Times New Roman"/>
              <a:cs typeface="Times New Roman"/>
            </a:endParaRPr>
          </a:p>
          <a:p>
            <a:r>
              <a:rPr lang="zh-CN" altLang="zh-CN" dirty="0" smtClean="0">
                <a:latin typeface="Times New Roman"/>
                <a:cs typeface="Times New Roman"/>
              </a:rPr>
              <a:t>2</a:t>
            </a:r>
            <a:r>
              <a:rPr lang="en-US" altLang="zh-CN" dirty="0" smtClean="0">
                <a:latin typeface="Times New Roman"/>
                <a:cs typeface="Times New Roman"/>
              </a:rPr>
              <a:t>.</a:t>
            </a:r>
            <a:r>
              <a:rPr lang="zh-CN" altLang="en-US" dirty="0" smtClean="0">
                <a:latin typeface="Times New Roman"/>
                <a:cs typeface="Times New Roman"/>
              </a:rPr>
              <a:t>    </a:t>
            </a:r>
            <a:r>
              <a:rPr lang="en-US" altLang="zh-CN" dirty="0" smtClean="0">
                <a:latin typeface="Times New Roman"/>
                <a:cs typeface="Times New Roman"/>
              </a:rPr>
              <a:t>Introduction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about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quality control on sequencing data in general</a:t>
            </a:r>
          </a:p>
        </p:txBody>
      </p:sp>
    </p:spTree>
    <p:extLst>
      <p:ext uri="{BB962C8B-B14F-4D97-AF65-F5344CB8AC3E}">
        <p14:creationId xmlns:p14="http://schemas.microsoft.com/office/powerpoint/2010/main" val="163976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24 at 8.1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839"/>
            <a:ext cx="9144000" cy="571636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Times New Roman"/>
                <a:cs typeface="Times New Roman"/>
              </a:rPr>
              <a:t>Fastqc</a:t>
            </a:r>
            <a:r>
              <a:rPr lang="en-US" sz="3200" dirty="0" smtClean="0">
                <a:latin typeface="Times New Roman"/>
                <a:cs typeface="Times New Roman"/>
              </a:rPr>
              <a:t> QC on raw reads level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580" y="1096206"/>
            <a:ext cx="3048000" cy="559437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55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6908"/>
            <a:ext cx="9143999" cy="767466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Sequencing Quality Score(positive case)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24 at 8.21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35" y="774374"/>
            <a:ext cx="8036046" cy="608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0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6908"/>
            <a:ext cx="9143999" cy="767466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Sequencing Quality Score(negative case)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4 at 8.2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713"/>
            <a:ext cx="9144000" cy="53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9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rgbClr val="F2F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389" name="TextBox 3"/>
          <p:cNvSpPr txBox="1">
            <a:spLocks noChangeArrowheads="1"/>
          </p:cNvSpPr>
          <p:nvPr/>
        </p:nvSpPr>
        <p:spPr bwMode="auto">
          <a:xfrm>
            <a:off x="0" y="231775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endParaRPr lang="en-US" sz="140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2991" y="8743"/>
            <a:ext cx="3981116" cy="6790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smtClean="0">
                <a:latin typeface="Times New Roman"/>
                <a:cs typeface="Times New Roman"/>
              </a:rPr>
              <a:t>Precision and recall</a:t>
            </a:r>
            <a:r>
              <a:rPr lang="en-US" sz="3200" b="1" dirty="0" smtClean="0">
                <a:latin typeface="Times New Roman"/>
                <a:cs typeface="Times New Roman"/>
              </a:rPr>
              <a:t>	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pic>
        <p:nvPicPr>
          <p:cNvPr id="2" name="Picture 1" descr="Precisionrecall.sv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9"/>
          <a:stretch/>
        </p:blipFill>
        <p:spPr>
          <a:xfrm>
            <a:off x="4291262" y="0"/>
            <a:ext cx="3770561" cy="67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6908"/>
            <a:ext cx="9143999" cy="767466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Post-trimming Read length distribution (positive case)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4 at 9.0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12" y="865640"/>
            <a:ext cx="7777318" cy="59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2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6908"/>
            <a:ext cx="9143999" cy="767466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Post-trimming Read length distribution (negative case)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24 at 9.1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705344"/>
            <a:ext cx="8122440" cy="61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87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493496" cy="6734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Sequencing nucleotide content (Positive example)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27812" y="6601780"/>
            <a:ext cx="30161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Bioinformatics and Functional genomics, 3</a:t>
            </a:r>
            <a:r>
              <a:rPr lang="en-US" sz="1000" baseline="30000" dirty="0" smtClean="0">
                <a:latin typeface="Times New Roman"/>
                <a:cs typeface="Times New Roman"/>
              </a:rPr>
              <a:t>rd</a:t>
            </a:r>
            <a:r>
              <a:rPr lang="en-US" sz="1000" dirty="0" smtClean="0">
                <a:latin typeface="Times New Roman"/>
                <a:cs typeface="Times New Roman"/>
              </a:rPr>
              <a:t>, page 139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4 at 8.25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5" y="860082"/>
            <a:ext cx="8144139" cy="59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4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493496" cy="6734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Sequencing nucleotide content (negative example)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24 at 8.27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59"/>
            <a:ext cx="9144000" cy="52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9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229600" cy="6734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Adaptor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smtClean="0">
                <a:latin typeface="Times New Roman"/>
                <a:cs typeface="Times New Roman"/>
              </a:rPr>
              <a:t>or overrepresented sequences(positive)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4 at 8.2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321"/>
            <a:ext cx="9144000" cy="5181600"/>
          </a:xfrm>
          <a:prstGeom prst="rect">
            <a:avLst/>
          </a:prstGeom>
        </p:spPr>
      </p:pic>
      <p:pic>
        <p:nvPicPr>
          <p:cNvPr id="3" name="Picture 2" descr="Screen Shot 2017-09-24 at 8.27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9" y="2607426"/>
            <a:ext cx="8898280" cy="164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229600" cy="6734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Adaptor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smtClean="0">
                <a:latin typeface="Times New Roman"/>
                <a:cs typeface="Times New Roman"/>
              </a:rPr>
              <a:t>or overrepresented sequences(negative)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7-09-24 at 8.29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634"/>
            <a:ext cx="9144000" cy="5624356"/>
          </a:xfrm>
          <a:prstGeom prst="rect">
            <a:avLst/>
          </a:prstGeom>
        </p:spPr>
      </p:pic>
      <p:pic>
        <p:nvPicPr>
          <p:cNvPr id="6" name="Picture 5" descr="Screen Shot 2017-09-24 at 8.30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467"/>
            <a:ext cx="9144000" cy="47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7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254" y="6909"/>
            <a:ext cx="8229600" cy="6734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Post-alignment stage QC </a:t>
            </a:r>
            <a:endParaRPr lang="en-US" sz="3200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995275"/>
              </p:ext>
            </p:extLst>
          </p:nvPr>
        </p:nvGraphicFramePr>
        <p:xfrm>
          <a:off x="797187" y="1178353"/>
          <a:ext cx="7647585" cy="41851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9932"/>
                <a:gridCol w="4137653"/>
              </a:tblGrid>
              <a:tr h="1044782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Times New Roman"/>
                          <a:cs typeface="Times New Roman"/>
                        </a:rPr>
                        <a:t>Item</a:t>
                      </a:r>
                      <a:r>
                        <a:rPr lang="en-US" sz="2400" b="1" baseline="0" dirty="0" smtClean="0">
                          <a:latin typeface="Times New Roman"/>
                          <a:cs typeface="Times New Roman"/>
                        </a:rPr>
                        <a:t> to check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1044782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Mapping %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1044782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 New Roman"/>
                          <a:cs typeface="Times New Roman"/>
                        </a:rPr>
                        <a:t>Uniquely mapping %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1050760">
                <a:tc>
                  <a:txBody>
                    <a:bodyPr/>
                    <a:lstStyle/>
                    <a:p>
                      <a:r>
                        <a:rPr lang="en-US" sz="2400" b="1" smtClean="0">
                          <a:latin typeface="Times New Roman"/>
                          <a:cs typeface="Times New Roman"/>
                        </a:rPr>
                        <a:t>Experiment specific QCs</a:t>
                      </a:r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84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4957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Take home messages for this class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757987"/>
            <a:ext cx="8377881" cy="2807042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/>
                <a:cs typeface="Times New Roman"/>
              </a:rPr>
              <a:t>1.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BWT algorithm</a:t>
            </a:r>
          </a:p>
          <a:p>
            <a:r>
              <a:rPr lang="zh-CN" altLang="zh-CN" dirty="0" smtClean="0">
                <a:latin typeface="Times New Roman"/>
                <a:cs typeface="Times New Roman"/>
              </a:rPr>
              <a:t>2</a:t>
            </a:r>
            <a:r>
              <a:rPr lang="en-US" altLang="zh-CN" dirty="0" smtClean="0">
                <a:latin typeface="Times New Roman"/>
                <a:cs typeface="Times New Roman"/>
              </a:rPr>
              <a:t>.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SAM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format</a:t>
            </a:r>
          </a:p>
          <a:p>
            <a:r>
              <a:rPr lang="zh-CN" altLang="zh-CN" dirty="0" smtClean="0">
                <a:latin typeface="Times New Roman"/>
                <a:cs typeface="Times New Roman"/>
              </a:rPr>
              <a:t>3</a:t>
            </a:r>
            <a:r>
              <a:rPr lang="en-US" altLang="zh-CN" dirty="0" smtClean="0">
                <a:latin typeface="Times New Roman"/>
                <a:cs typeface="Times New Roman"/>
              </a:rPr>
              <a:t>.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How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to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perform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QC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on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sequencing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data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498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495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After class read/videos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(optional)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757987"/>
            <a:ext cx="8377881" cy="2807042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/>
                <a:cs typeface="Times New Roman"/>
              </a:rPr>
              <a:t>1.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err="1" smtClean="0">
                <a:latin typeface="Times New Roman"/>
                <a:cs typeface="Times New Roman"/>
              </a:rPr>
              <a:t>PacBio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mechanism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videos</a:t>
            </a:r>
          </a:p>
          <a:p>
            <a:r>
              <a:rPr lang="zh-CN" altLang="zh-CN" dirty="0" smtClean="0">
                <a:latin typeface="Times New Roman"/>
                <a:cs typeface="Times New Roman"/>
              </a:rPr>
              <a:t>2</a:t>
            </a:r>
            <a:r>
              <a:rPr lang="en-US" altLang="zh-CN" dirty="0" smtClean="0">
                <a:latin typeface="Times New Roman"/>
                <a:cs typeface="Times New Roman"/>
              </a:rPr>
              <a:t>.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detailed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explanation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of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BLAST</a:t>
            </a:r>
          </a:p>
          <a:p>
            <a:r>
              <a:rPr lang="zh-CN" altLang="zh-CN" dirty="0" smtClean="0">
                <a:latin typeface="Times New Roman"/>
                <a:cs typeface="Times New Roman"/>
              </a:rPr>
              <a:t>3</a:t>
            </a:r>
            <a:r>
              <a:rPr lang="en-US" altLang="zh-CN" dirty="0" smtClean="0">
                <a:latin typeface="Times New Roman"/>
                <a:cs typeface="Times New Roman"/>
              </a:rPr>
              <a:t>.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more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explanation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about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the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O()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in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algorithm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365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495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Pre-class read/videos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757987"/>
            <a:ext cx="8377881" cy="2807042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/>
                <a:cs typeface="Times New Roman"/>
              </a:rPr>
              <a:t>1.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x-none" altLang="zh-CN" dirty="0" smtClean="0">
                <a:latin typeface="Times New Roman"/>
                <a:cs typeface="Times New Roman"/>
              </a:rPr>
              <a:t>RNA</a:t>
            </a:r>
            <a:r>
              <a:rPr lang="en-US" altLang="zh-CN" dirty="0" smtClean="0">
                <a:latin typeface="Times New Roman"/>
                <a:cs typeface="Times New Roman"/>
              </a:rPr>
              <a:t>-Seq</a:t>
            </a:r>
            <a:r>
              <a:rPr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latin typeface="Times New Roman"/>
                <a:cs typeface="Times New Roman"/>
              </a:rPr>
              <a:t>videos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4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/>
          <p:cNvSpPr txBox="1">
            <a:spLocks/>
          </p:cNvSpPr>
          <p:nvPr/>
        </p:nvSpPr>
        <p:spPr bwMode="auto">
          <a:xfrm>
            <a:off x="0" y="5595938"/>
            <a:ext cx="914400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0" tIns="0" rIns="228600" bIns="0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sz="1400"/>
              <a:t>From: SHRiMP2: Sensitive yet Practical Short Read Mapping</a:t>
            </a:r>
          </a:p>
          <a:p>
            <a:pPr eaLnBrk="1" hangingPunct="1"/>
            <a:r>
              <a:rPr lang="en-US" sz="1200"/>
              <a:t>Bioinformatics. 2011;27(7):1011-1012. doi:10.1093/bioinformatics/btr046</a:t>
            </a:r>
          </a:p>
          <a:p>
            <a:pPr eaLnBrk="1" hangingPunct="1"/>
            <a:r>
              <a:rPr lang="en-US" sz="1200"/>
              <a:t>Bioinformatics | © The Author 2011. Published by Oxford University Press. All rights reserved. For Permissions, please email: journals.permissions@oup.com</a:t>
            </a:r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rgbClr val="F2F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388" name="Straight Connector 8"/>
          <p:cNvCxnSpPr>
            <a:cxnSpLocks noChangeShapeType="1"/>
          </p:cNvCxnSpPr>
          <p:nvPr/>
        </p:nvCxnSpPr>
        <p:spPr bwMode="auto">
          <a:xfrm>
            <a:off x="0" y="5518150"/>
            <a:ext cx="9144000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3"/>
          <p:cNvSpPr txBox="1">
            <a:spLocks noChangeArrowheads="1"/>
          </p:cNvSpPr>
          <p:nvPr/>
        </p:nvSpPr>
        <p:spPr bwMode="auto">
          <a:xfrm>
            <a:off x="0" y="231775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endParaRPr lang="en-US" sz="1400"/>
          </a:p>
        </p:txBody>
      </p:sp>
      <p:pic>
        <p:nvPicPr>
          <p:cNvPr id="16391" name="Picture 7" descr="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7" y="1046842"/>
            <a:ext cx="8986852" cy="31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4424"/>
            <a:ext cx="8229600" cy="6790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smtClean="0">
                <a:latin typeface="Times New Roman"/>
                <a:cs typeface="Times New Roman"/>
              </a:rPr>
              <a:t>Smith-Waterman</a:t>
            </a:r>
            <a:r>
              <a:rPr lang="zh-CN" altLang="en-US" sz="3200" b="1" smtClean="0">
                <a:latin typeface="Times New Roman"/>
                <a:cs typeface="Times New Roman"/>
              </a:rPr>
              <a:t> </a:t>
            </a:r>
            <a:r>
              <a:rPr lang="en-US" altLang="zh-CN" sz="3200" b="1" smtClean="0">
                <a:latin typeface="Times New Roman"/>
                <a:cs typeface="Times New Roman"/>
              </a:rPr>
              <a:t>short</a:t>
            </a:r>
            <a:r>
              <a:rPr lang="zh-CN" altLang="en-US" sz="3200" b="1" smtClean="0">
                <a:latin typeface="Times New Roman"/>
                <a:cs typeface="Times New Roman"/>
              </a:rPr>
              <a:t> </a:t>
            </a:r>
            <a:r>
              <a:rPr lang="en-US" altLang="zh-CN" sz="3200" b="1" smtClean="0">
                <a:latin typeface="Times New Roman"/>
                <a:cs typeface="Times New Roman"/>
              </a:rPr>
              <a:t>read</a:t>
            </a:r>
            <a:r>
              <a:rPr lang="zh-CN" altLang="en-US" sz="3200" b="1" smtClean="0">
                <a:latin typeface="Times New Roman"/>
                <a:cs typeface="Times New Roman"/>
              </a:rPr>
              <a:t> </a:t>
            </a:r>
            <a:r>
              <a:rPr lang="en-US" altLang="zh-CN" sz="3200" b="1" smtClean="0">
                <a:latin typeface="Times New Roman"/>
                <a:cs typeface="Times New Roman"/>
              </a:rPr>
              <a:t>aligner:</a:t>
            </a:r>
            <a:r>
              <a:rPr lang="zh-CN" altLang="en-US" sz="3200" b="1" smtClean="0">
                <a:latin typeface="Times New Roman"/>
                <a:cs typeface="Times New Roman"/>
              </a:rPr>
              <a:t> </a:t>
            </a:r>
            <a:r>
              <a:rPr lang="en-US" sz="3200" b="1" smtClean="0">
                <a:latin typeface="Times New Roman"/>
                <a:cs typeface="Times New Roman"/>
              </a:rPr>
              <a:t>SHRiMP	</a:t>
            </a:r>
            <a:endParaRPr lang="en-US" sz="32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584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4957"/>
          </a:xfrm>
        </p:spPr>
        <p:txBody>
          <a:bodyPr/>
          <a:lstStyle/>
          <a:p>
            <a:r>
              <a:rPr lang="en-US" altLang="zh-CN" dirty="0" smtClean="0">
                <a:latin typeface="Times New Roman"/>
                <a:cs typeface="Times New Roman"/>
              </a:rPr>
              <a:t>Backup slides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070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6194"/>
            <a:ext cx="91440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Further speed up the algorithm by set checking point in FM Index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7" name="Picture 6" descr="Screen Shot 2017-09-24 at 1.24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773"/>
            <a:ext cx="9144000" cy="523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9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94"/>
            <a:ext cx="8229600" cy="69576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/>
                <a:cs typeface="Times New Roman"/>
              </a:rPr>
              <a:t>Burrows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-Wheeler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altLang="zh-CN" sz="3200" b="1" dirty="0" smtClean="0">
                <a:latin typeface="Times New Roman"/>
                <a:cs typeface="Times New Roman"/>
              </a:rPr>
              <a:t>transformation</a:t>
            </a:r>
            <a:r>
              <a:rPr lang="zh-CN" altLang="en-US" sz="3200" b="1" dirty="0" smtClean="0">
                <a:latin typeface="Times New Roman"/>
                <a:cs typeface="Times New Roman"/>
              </a:rPr>
              <a:t> </a:t>
            </a:r>
            <a:r>
              <a:rPr lang="en-US" sz="3200" b="1" dirty="0" smtClean="0">
                <a:latin typeface="Times New Roman"/>
                <a:cs typeface="Times New Roman"/>
              </a:rPr>
              <a:t>indexing </a:t>
            </a:r>
            <a:endParaRPr lang="en-US" sz="3200" b="1" dirty="0"/>
          </a:p>
        </p:txBody>
      </p:sp>
      <p:pic>
        <p:nvPicPr>
          <p:cNvPr id="3" name="Picture 2" descr="IMG_20170924_11361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986" y="661729"/>
            <a:ext cx="4609529" cy="61460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27810" y="6614907"/>
            <a:ext cx="30161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Bioinformatics and Functional genomics, 3</a:t>
            </a:r>
            <a:r>
              <a:rPr lang="en-US" sz="1000" baseline="30000" dirty="0" smtClean="0">
                <a:latin typeface="Times New Roman"/>
                <a:cs typeface="Times New Roman"/>
              </a:rPr>
              <a:t>rd</a:t>
            </a:r>
            <a:r>
              <a:rPr lang="en-US" sz="1000" dirty="0" smtClean="0">
                <a:latin typeface="Times New Roman"/>
                <a:cs typeface="Times New Roman"/>
              </a:rPr>
              <a:t>, page 1</a:t>
            </a:r>
            <a:r>
              <a:rPr lang="en-US" altLang="zh-CN" sz="1000" dirty="0" smtClean="0">
                <a:latin typeface="Times New Roman"/>
                <a:cs typeface="Times New Roman"/>
              </a:rPr>
              <a:t>95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2156" y="661729"/>
            <a:ext cx="99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00FF"/>
                </a:solidFill>
              </a:rPr>
              <a:t>SHRi</a:t>
            </a:r>
            <a:r>
              <a:rPr lang="en-US" altLang="zh-CN" b="1" dirty="0" err="1" smtClean="0">
                <a:solidFill>
                  <a:srgbClr val="0000FF"/>
                </a:solidFill>
              </a:rPr>
              <a:t>MP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3203" y="680957"/>
            <a:ext cx="146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BWA/Bowtie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9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Burrow Wheelers transform</a:t>
            </a:r>
            <a:endParaRPr lang="en-US" sz="3200" b="1" dirty="0"/>
          </a:p>
        </p:txBody>
      </p:sp>
      <p:pic>
        <p:nvPicPr>
          <p:cNvPr id="2" name="Picture 1" descr="Screen Shot 2017-09-24 at 11.56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6003"/>
            <a:ext cx="9144000" cy="54012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2016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BW transform properties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24 at 12.22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270"/>
            <a:ext cx="9144000" cy="56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8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Exact Match with BWT 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2" name="Picture 1" descr="Screen Shot 2017-09-24 at 12.23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273"/>
            <a:ext cx="9144000" cy="503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6194"/>
            <a:ext cx="8229600" cy="62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/>
                <a:cs typeface="Times New Roman"/>
              </a:rPr>
              <a:t>How to determine the location of the mapping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111620" y="6614907"/>
            <a:ext cx="2503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Ben </a:t>
            </a:r>
            <a:r>
              <a:rPr lang="en-US" sz="1000" dirty="0" err="1" smtClean="0">
                <a:latin typeface="Times New Roman"/>
                <a:cs typeface="Times New Roman"/>
              </a:rPr>
              <a:t>Langmead</a:t>
            </a:r>
            <a:r>
              <a:rPr lang="en-US" sz="1000" dirty="0" smtClean="0">
                <a:latin typeface="Times New Roman"/>
                <a:cs typeface="Times New Roman"/>
              </a:rPr>
              <a:t> NCI Seminar Nov 10, 2008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3" name="Picture 2" descr="Screen Shot 2017-09-24 at 12.53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136"/>
            <a:ext cx="9144000" cy="39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01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1653</Words>
  <Application>Microsoft Macintosh PowerPoint</Application>
  <PresentationFormat>On-screen Show (4:3)</PresentationFormat>
  <Paragraphs>154</Paragraphs>
  <Slides>41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Bioinformatics （生物信息学） BME1063.01 Lecture2 Class2  </vt:lpstr>
      <vt:lpstr>week2.class2</vt:lpstr>
      <vt:lpstr>PowerPoint Presentation</vt:lpstr>
      <vt:lpstr>PowerPoint Presentation</vt:lpstr>
      <vt:lpstr>Burrows-Wheeler transformation indexing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version of BWA</vt:lpstr>
      <vt:lpstr>Performance comparison</vt:lpstr>
      <vt:lpstr>Standard alignment output format: SAM</vt:lpstr>
      <vt:lpstr>SAM FLAG number</vt:lpstr>
      <vt:lpstr>SAM CIGAR string</vt:lpstr>
      <vt:lpstr>Common Tools to work with SAM/BAM file</vt:lpstr>
      <vt:lpstr>View alignment information organized by the coordinate on the server with samtools </vt:lpstr>
      <vt:lpstr>IGV genome browser</vt:lpstr>
      <vt:lpstr>week2.class1</vt:lpstr>
      <vt:lpstr>Fastqc QC on raw reads level</vt:lpstr>
      <vt:lpstr>Sequencing Quality Score(positive case)</vt:lpstr>
      <vt:lpstr>Sequencing Quality Score(negative case)</vt:lpstr>
      <vt:lpstr>Post-trimming Read length distribution (positive case)</vt:lpstr>
      <vt:lpstr>Post-trimming Read length distribution (negative case)</vt:lpstr>
      <vt:lpstr>Sequencing nucleotide content (Positive example)</vt:lpstr>
      <vt:lpstr>Sequencing nucleotide content (negative example)</vt:lpstr>
      <vt:lpstr>Adaptor or overrepresented sequences(positive)</vt:lpstr>
      <vt:lpstr>Adaptor or overrepresented sequences(negative)</vt:lpstr>
      <vt:lpstr>Post-alignment stage QC </vt:lpstr>
      <vt:lpstr>Take home messages for this class</vt:lpstr>
      <vt:lpstr>After class read/videos (optional)</vt:lpstr>
      <vt:lpstr>Pre-class read/videos</vt:lpstr>
      <vt:lpstr>Backup slides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</dc:title>
  <dc:creator>liye</dc:creator>
  <cp:lastModifiedBy>liye</cp:lastModifiedBy>
  <cp:revision>624</cp:revision>
  <dcterms:created xsi:type="dcterms:W3CDTF">2017-09-11T08:15:57Z</dcterms:created>
  <dcterms:modified xsi:type="dcterms:W3CDTF">2017-10-10T03:59:53Z</dcterms:modified>
</cp:coreProperties>
</file>